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charset="0"/>
      <p:regular r:id="rId10"/>
    </p:embeddedFont>
    <p:embeddedFont>
      <p:font typeface="Calibri" panose="020F0502020204030204" pitchFamily="34" charset="0"/>
      <p:regular r:id="rId11"/>
      <p:bold r:id="rId12"/>
      <p:italic r:id="rId13"/>
      <p:boldItalic r:id="rId14"/>
    </p:embeddedFont>
    <p:embeddedFont>
      <p:font typeface="Muli Bold" panose="020B0604020202020204" charset="0"/>
      <p:regular r:id="rId15"/>
    </p:embeddedFont>
    <p:embeddedFont>
      <p:font typeface="Muli Regular" panose="020B0604020202020204" charset="0"/>
      <p:regular r:id="rId16"/>
    </p:embeddedFont>
    <p:embeddedFont>
      <p:font typeface="Poppins Light" panose="00000400000000000000" pitchFamily="2" charset="0"/>
      <p:regular r:id="rId17"/>
      <p:italic r:id="rId18"/>
    </p:embeddedFont>
    <p:embeddedFont>
      <p:font typeface="Poppins Medium" panose="00000600000000000000" pitchFamily="2"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16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20FF"/>
        </a:solidFill>
        <a:effectLst/>
      </p:bgPr>
    </p:bg>
    <p:spTree>
      <p:nvGrpSpPr>
        <p:cNvPr id="1" name=""/>
        <p:cNvGrpSpPr/>
        <p:nvPr/>
      </p:nvGrpSpPr>
      <p:grpSpPr>
        <a:xfrm>
          <a:off x="0" y="0"/>
          <a:ext cx="0" cy="0"/>
          <a:chOff x="0" y="0"/>
          <a:chExt cx="0" cy="0"/>
        </a:xfrm>
      </p:grpSpPr>
      <p:sp>
        <p:nvSpPr>
          <p:cNvPr id="2" name="TextBox 2"/>
          <p:cNvSpPr txBox="1"/>
          <p:nvPr/>
        </p:nvSpPr>
        <p:spPr>
          <a:xfrm>
            <a:off x="-3337003" y="984170"/>
            <a:ext cx="13238859" cy="9709309"/>
          </a:xfrm>
          <a:prstGeom prst="rect">
            <a:avLst/>
          </a:prstGeom>
        </p:spPr>
        <p:txBody>
          <a:bodyPr lIns="0" tIns="0" rIns="0" bIns="0" rtlCol="0" anchor="t">
            <a:spAutoFit/>
          </a:bodyPr>
          <a:lstStyle/>
          <a:p>
            <a:pPr marL="0" lvl="0" indent="0" algn="l">
              <a:lnSpc>
                <a:spcPts val="73051"/>
              </a:lnSpc>
              <a:spcBef>
                <a:spcPct val="0"/>
              </a:spcBef>
            </a:pPr>
            <a:r>
              <a:rPr lang="en-US" sz="73051" u="none" spc="-1461" dirty="0">
                <a:solidFill>
                  <a:srgbClr val="EFEFEF">
                    <a:alpha val="9804"/>
                  </a:srgbClr>
                </a:solidFill>
                <a:latin typeface="Muli Bold"/>
              </a:rPr>
              <a:t>01</a:t>
            </a:r>
          </a:p>
        </p:txBody>
      </p:sp>
      <p:grpSp>
        <p:nvGrpSpPr>
          <p:cNvPr id="3" name="Group 3"/>
          <p:cNvGrpSpPr/>
          <p:nvPr/>
        </p:nvGrpSpPr>
        <p:grpSpPr>
          <a:xfrm>
            <a:off x="3085568" y="3304427"/>
            <a:ext cx="13632576" cy="3097988"/>
            <a:chOff x="0" y="0"/>
            <a:chExt cx="18176768" cy="4130650"/>
          </a:xfrm>
        </p:grpSpPr>
        <p:sp>
          <p:nvSpPr>
            <p:cNvPr id="4" name="TextBox 4"/>
            <p:cNvSpPr txBox="1"/>
            <p:nvPr/>
          </p:nvSpPr>
          <p:spPr>
            <a:xfrm>
              <a:off x="0" y="276225"/>
              <a:ext cx="18176768" cy="2771775"/>
            </a:xfrm>
            <a:prstGeom prst="rect">
              <a:avLst/>
            </a:prstGeom>
          </p:spPr>
          <p:txBody>
            <a:bodyPr lIns="0" tIns="0" rIns="0" bIns="0" rtlCol="0" anchor="t">
              <a:spAutoFit/>
            </a:bodyPr>
            <a:lstStyle/>
            <a:p>
              <a:pPr>
                <a:lnSpc>
                  <a:spcPts val="15000"/>
                </a:lnSpc>
              </a:pPr>
              <a:r>
                <a:rPr lang="en-US" sz="15000" spc="-300">
                  <a:solidFill>
                    <a:srgbClr val="EFEFEF"/>
                  </a:solidFill>
                  <a:latin typeface="Muli Bold"/>
                </a:rPr>
                <a:t>Book_My_Ride</a:t>
              </a:r>
            </a:p>
          </p:txBody>
        </p:sp>
        <p:sp>
          <p:nvSpPr>
            <p:cNvPr id="5" name="TextBox 5"/>
            <p:cNvSpPr txBox="1"/>
            <p:nvPr/>
          </p:nvSpPr>
          <p:spPr>
            <a:xfrm>
              <a:off x="0" y="3463900"/>
              <a:ext cx="15956507" cy="666750"/>
            </a:xfrm>
            <a:prstGeom prst="rect">
              <a:avLst/>
            </a:prstGeom>
          </p:spPr>
          <p:txBody>
            <a:bodyPr lIns="0" tIns="0" rIns="0" bIns="0" rtlCol="0" anchor="t">
              <a:spAutoFit/>
            </a:bodyPr>
            <a:lstStyle/>
            <a:p>
              <a:pPr>
                <a:lnSpc>
                  <a:spcPts val="4200"/>
                </a:lnSpc>
              </a:pPr>
              <a:r>
                <a:rPr lang="en-US" sz="3000" dirty="0">
                  <a:solidFill>
                    <a:srgbClr val="EFEFEF"/>
                  </a:solidFill>
                  <a:latin typeface="Muli Regular"/>
                </a:rPr>
                <a:t>Taxi and bike BOOKING SERVICES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16764000" y="0"/>
            <a:ext cx="1524000" cy="10287000"/>
          </a:xfrm>
          <a:prstGeom prst="rect">
            <a:avLst/>
          </a:prstGeom>
          <a:solidFill>
            <a:srgbClr val="4620FF"/>
          </a:solidFill>
        </p:spPr>
      </p:sp>
      <p:grpSp>
        <p:nvGrpSpPr>
          <p:cNvPr id="3" name="Group 3"/>
          <p:cNvGrpSpPr/>
          <p:nvPr/>
        </p:nvGrpSpPr>
        <p:grpSpPr>
          <a:xfrm>
            <a:off x="8581709" y="1050697"/>
            <a:ext cx="707618" cy="707618"/>
            <a:chOff x="0" y="0"/>
            <a:chExt cx="943491" cy="943491"/>
          </a:xfrm>
        </p:grpSpPr>
        <p:grpSp>
          <p:nvGrpSpPr>
            <p:cNvPr id="4" name="Group 4"/>
            <p:cNvGrpSpPr/>
            <p:nvPr/>
          </p:nvGrpSpPr>
          <p:grpSpPr>
            <a:xfrm>
              <a:off x="0" y="0"/>
              <a:ext cx="943491" cy="94349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620FF"/>
              </a:solidFill>
            </p:spPr>
          </p:sp>
        </p:grpSp>
        <p:sp>
          <p:nvSpPr>
            <p:cNvPr id="6" name="TextBox 6"/>
            <p:cNvSpPr txBox="1"/>
            <p:nvPr/>
          </p:nvSpPr>
          <p:spPr>
            <a:xfrm>
              <a:off x="258266" y="158573"/>
              <a:ext cx="426959" cy="607296"/>
            </a:xfrm>
            <a:prstGeom prst="rect">
              <a:avLst/>
            </a:prstGeom>
          </p:spPr>
          <p:txBody>
            <a:bodyPr lIns="0" tIns="0" rIns="0" bIns="0" rtlCol="0" anchor="t">
              <a:spAutoFit/>
            </a:bodyPr>
            <a:lstStyle/>
            <a:p>
              <a:pPr algn="ctr">
                <a:lnSpc>
                  <a:spcPts val="3774"/>
                </a:lnSpc>
              </a:pPr>
              <a:r>
                <a:rPr lang="en-US" sz="2903">
                  <a:solidFill>
                    <a:srgbClr val="FFFFFF"/>
                  </a:solidFill>
                  <a:latin typeface="Muli Regular"/>
                </a:rPr>
                <a:t>1</a:t>
              </a:r>
            </a:p>
          </p:txBody>
        </p:sp>
      </p:grpSp>
      <p:grpSp>
        <p:nvGrpSpPr>
          <p:cNvPr id="7" name="Group 7"/>
          <p:cNvGrpSpPr/>
          <p:nvPr/>
        </p:nvGrpSpPr>
        <p:grpSpPr>
          <a:xfrm>
            <a:off x="8581709" y="2397287"/>
            <a:ext cx="707618" cy="707618"/>
            <a:chOff x="0" y="0"/>
            <a:chExt cx="943491" cy="943491"/>
          </a:xfrm>
        </p:grpSpPr>
        <p:grpSp>
          <p:nvGrpSpPr>
            <p:cNvPr id="8" name="Group 8"/>
            <p:cNvGrpSpPr/>
            <p:nvPr/>
          </p:nvGrpSpPr>
          <p:grpSpPr>
            <a:xfrm>
              <a:off x="0" y="0"/>
              <a:ext cx="943491" cy="94349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620FF"/>
              </a:solidFill>
            </p:spPr>
          </p:sp>
        </p:grpSp>
        <p:sp>
          <p:nvSpPr>
            <p:cNvPr id="10" name="TextBox 10"/>
            <p:cNvSpPr txBox="1"/>
            <p:nvPr/>
          </p:nvSpPr>
          <p:spPr>
            <a:xfrm>
              <a:off x="258266" y="158573"/>
              <a:ext cx="426959" cy="607296"/>
            </a:xfrm>
            <a:prstGeom prst="rect">
              <a:avLst/>
            </a:prstGeom>
          </p:spPr>
          <p:txBody>
            <a:bodyPr lIns="0" tIns="0" rIns="0" bIns="0" rtlCol="0" anchor="t">
              <a:spAutoFit/>
            </a:bodyPr>
            <a:lstStyle/>
            <a:p>
              <a:pPr algn="ctr">
                <a:lnSpc>
                  <a:spcPts val="3774"/>
                </a:lnSpc>
              </a:pPr>
              <a:r>
                <a:rPr lang="en-US" sz="2903">
                  <a:solidFill>
                    <a:srgbClr val="FFFFFF"/>
                  </a:solidFill>
                  <a:latin typeface="Muli Regular"/>
                </a:rPr>
                <a:t>2</a:t>
              </a:r>
            </a:p>
          </p:txBody>
        </p:sp>
      </p:grpSp>
      <p:grpSp>
        <p:nvGrpSpPr>
          <p:cNvPr id="11" name="Group 11"/>
          <p:cNvGrpSpPr/>
          <p:nvPr/>
        </p:nvGrpSpPr>
        <p:grpSpPr>
          <a:xfrm>
            <a:off x="8581709" y="3757914"/>
            <a:ext cx="707618" cy="707618"/>
            <a:chOff x="0" y="0"/>
            <a:chExt cx="943491" cy="943491"/>
          </a:xfrm>
        </p:grpSpPr>
        <p:grpSp>
          <p:nvGrpSpPr>
            <p:cNvPr id="12" name="Group 12"/>
            <p:cNvGrpSpPr/>
            <p:nvPr/>
          </p:nvGrpSpPr>
          <p:grpSpPr>
            <a:xfrm>
              <a:off x="0" y="0"/>
              <a:ext cx="943491" cy="94349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620FF"/>
              </a:solidFill>
            </p:spPr>
          </p:sp>
        </p:grpSp>
        <p:sp>
          <p:nvSpPr>
            <p:cNvPr id="14" name="TextBox 14"/>
            <p:cNvSpPr txBox="1"/>
            <p:nvPr/>
          </p:nvSpPr>
          <p:spPr>
            <a:xfrm>
              <a:off x="258266" y="158573"/>
              <a:ext cx="426959" cy="607296"/>
            </a:xfrm>
            <a:prstGeom prst="rect">
              <a:avLst/>
            </a:prstGeom>
          </p:spPr>
          <p:txBody>
            <a:bodyPr lIns="0" tIns="0" rIns="0" bIns="0" rtlCol="0" anchor="t">
              <a:spAutoFit/>
            </a:bodyPr>
            <a:lstStyle/>
            <a:p>
              <a:pPr algn="ctr">
                <a:lnSpc>
                  <a:spcPts val="3774"/>
                </a:lnSpc>
              </a:pPr>
              <a:r>
                <a:rPr lang="en-US" sz="2903">
                  <a:solidFill>
                    <a:srgbClr val="FFFFFF"/>
                  </a:solidFill>
                  <a:latin typeface="Muli Regular"/>
                </a:rPr>
                <a:t>3</a:t>
              </a:r>
            </a:p>
          </p:txBody>
        </p:sp>
      </p:grpSp>
      <p:grpSp>
        <p:nvGrpSpPr>
          <p:cNvPr id="15" name="Group 15"/>
          <p:cNvGrpSpPr/>
          <p:nvPr/>
        </p:nvGrpSpPr>
        <p:grpSpPr>
          <a:xfrm>
            <a:off x="8581709" y="5068472"/>
            <a:ext cx="707618" cy="707618"/>
            <a:chOff x="0" y="0"/>
            <a:chExt cx="943491" cy="943491"/>
          </a:xfrm>
        </p:grpSpPr>
        <p:grpSp>
          <p:nvGrpSpPr>
            <p:cNvPr id="16" name="Group 16"/>
            <p:cNvGrpSpPr/>
            <p:nvPr/>
          </p:nvGrpSpPr>
          <p:grpSpPr>
            <a:xfrm>
              <a:off x="0" y="0"/>
              <a:ext cx="943491" cy="94349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620FF"/>
              </a:solidFill>
            </p:spPr>
          </p:sp>
        </p:grpSp>
        <p:sp>
          <p:nvSpPr>
            <p:cNvPr id="18" name="TextBox 18"/>
            <p:cNvSpPr txBox="1"/>
            <p:nvPr/>
          </p:nvSpPr>
          <p:spPr>
            <a:xfrm>
              <a:off x="258266" y="158573"/>
              <a:ext cx="426959" cy="607296"/>
            </a:xfrm>
            <a:prstGeom prst="rect">
              <a:avLst/>
            </a:prstGeom>
          </p:spPr>
          <p:txBody>
            <a:bodyPr lIns="0" tIns="0" rIns="0" bIns="0" rtlCol="0" anchor="t">
              <a:spAutoFit/>
            </a:bodyPr>
            <a:lstStyle/>
            <a:p>
              <a:pPr algn="ctr">
                <a:lnSpc>
                  <a:spcPts val="3774"/>
                </a:lnSpc>
              </a:pPr>
              <a:r>
                <a:rPr lang="en-US" sz="2903">
                  <a:solidFill>
                    <a:srgbClr val="FFFFFF"/>
                  </a:solidFill>
                  <a:latin typeface="Muli Regular"/>
                </a:rPr>
                <a:t>4</a:t>
              </a:r>
            </a:p>
          </p:txBody>
        </p:sp>
      </p:grpSp>
      <p:pic>
        <p:nvPicPr>
          <p:cNvPr id="19" name="Picture 19"/>
          <p:cNvPicPr>
            <a:picLocks noChangeAspect="1"/>
          </p:cNvPicPr>
          <p:nvPr/>
        </p:nvPicPr>
        <p:blipFill>
          <a:blip r:embed="rId2"/>
          <a:srcRect l="12474" r="10952"/>
          <a:stretch>
            <a:fillRect/>
          </a:stretch>
        </p:blipFill>
        <p:spPr>
          <a:xfrm>
            <a:off x="0" y="-50781"/>
            <a:ext cx="7839941" cy="10238505"/>
          </a:xfrm>
          <a:prstGeom prst="rect">
            <a:avLst/>
          </a:prstGeom>
        </p:spPr>
      </p:pic>
      <p:sp>
        <p:nvSpPr>
          <p:cNvPr id="20" name="TextBox 20"/>
          <p:cNvSpPr txBox="1"/>
          <p:nvPr/>
        </p:nvSpPr>
        <p:spPr>
          <a:xfrm>
            <a:off x="10114716" y="990600"/>
            <a:ext cx="5786146" cy="767715"/>
          </a:xfrm>
          <a:prstGeom prst="rect">
            <a:avLst/>
          </a:prstGeom>
        </p:spPr>
        <p:txBody>
          <a:bodyPr lIns="0" tIns="0" rIns="0" bIns="0" rtlCol="0" anchor="t">
            <a:spAutoFit/>
          </a:bodyPr>
          <a:lstStyle/>
          <a:p>
            <a:pPr>
              <a:lnSpc>
                <a:spcPts val="6240"/>
              </a:lnSpc>
            </a:pPr>
            <a:r>
              <a:rPr lang="en-US" sz="4800">
                <a:solidFill>
                  <a:srgbClr val="6900FF"/>
                </a:solidFill>
                <a:latin typeface="Muli Regular"/>
              </a:rPr>
              <a:t>Ritik Wandale</a:t>
            </a:r>
          </a:p>
        </p:txBody>
      </p:sp>
      <p:sp>
        <p:nvSpPr>
          <p:cNvPr id="21" name="TextBox 21"/>
          <p:cNvSpPr txBox="1"/>
          <p:nvPr/>
        </p:nvSpPr>
        <p:spPr>
          <a:xfrm>
            <a:off x="10114716" y="2359187"/>
            <a:ext cx="6267418" cy="767715"/>
          </a:xfrm>
          <a:prstGeom prst="rect">
            <a:avLst/>
          </a:prstGeom>
        </p:spPr>
        <p:txBody>
          <a:bodyPr lIns="0" tIns="0" rIns="0" bIns="0" rtlCol="0" anchor="t">
            <a:spAutoFit/>
          </a:bodyPr>
          <a:lstStyle/>
          <a:p>
            <a:pPr>
              <a:lnSpc>
                <a:spcPts val="6240"/>
              </a:lnSpc>
            </a:pPr>
            <a:r>
              <a:rPr lang="en-US" sz="4800">
                <a:solidFill>
                  <a:srgbClr val="4620FF"/>
                </a:solidFill>
                <a:latin typeface="Muli Regular"/>
              </a:rPr>
              <a:t>Shyam Sunder Tiwari</a:t>
            </a:r>
          </a:p>
        </p:txBody>
      </p:sp>
      <p:sp>
        <p:nvSpPr>
          <p:cNvPr id="22" name="TextBox 22"/>
          <p:cNvSpPr txBox="1"/>
          <p:nvPr/>
        </p:nvSpPr>
        <p:spPr>
          <a:xfrm>
            <a:off x="10114716" y="3697818"/>
            <a:ext cx="5786146" cy="767715"/>
          </a:xfrm>
          <a:prstGeom prst="rect">
            <a:avLst/>
          </a:prstGeom>
        </p:spPr>
        <p:txBody>
          <a:bodyPr lIns="0" tIns="0" rIns="0" bIns="0" rtlCol="0" anchor="t">
            <a:spAutoFit/>
          </a:bodyPr>
          <a:lstStyle/>
          <a:p>
            <a:pPr>
              <a:lnSpc>
                <a:spcPts val="6240"/>
              </a:lnSpc>
            </a:pPr>
            <a:r>
              <a:rPr lang="en-US" sz="4800">
                <a:solidFill>
                  <a:srgbClr val="4620FF"/>
                </a:solidFill>
                <a:latin typeface="Muli Regular"/>
              </a:rPr>
              <a:t>Vanshika Dhar</a:t>
            </a:r>
          </a:p>
        </p:txBody>
      </p:sp>
      <p:sp>
        <p:nvSpPr>
          <p:cNvPr id="23" name="TextBox 23"/>
          <p:cNvSpPr txBox="1"/>
          <p:nvPr/>
        </p:nvSpPr>
        <p:spPr>
          <a:xfrm>
            <a:off x="10114716" y="5030372"/>
            <a:ext cx="3329087" cy="767715"/>
          </a:xfrm>
          <a:prstGeom prst="rect">
            <a:avLst/>
          </a:prstGeom>
        </p:spPr>
        <p:txBody>
          <a:bodyPr lIns="0" tIns="0" rIns="0" bIns="0" rtlCol="0" anchor="t">
            <a:spAutoFit/>
          </a:bodyPr>
          <a:lstStyle/>
          <a:p>
            <a:pPr>
              <a:lnSpc>
                <a:spcPts val="6240"/>
              </a:lnSpc>
            </a:pPr>
            <a:r>
              <a:rPr lang="en-US" sz="4800">
                <a:solidFill>
                  <a:srgbClr val="4620FF"/>
                </a:solidFill>
                <a:latin typeface="Muli Regular"/>
              </a:rPr>
              <a:t>Mehak Chib</a:t>
            </a:r>
          </a:p>
        </p:txBody>
      </p:sp>
      <p:grpSp>
        <p:nvGrpSpPr>
          <p:cNvPr id="24" name="Group 24"/>
          <p:cNvGrpSpPr/>
          <p:nvPr/>
        </p:nvGrpSpPr>
        <p:grpSpPr>
          <a:xfrm>
            <a:off x="8581709" y="6463710"/>
            <a:ext cx="707618" cy="707618"/>
            <a:chOff x="0" y="0"/>
            <a:chExt cx="943491" cy="943491"/>
          </a:xfrm>
        </p:grpSpPr>
        <p:grpSp>
          <p:nvGrpSpPr>
            <p:cNvPr id="25" name="Group 25"/>
            <p:cNvGrpSpPr/>
            <p:nvPr/>
          </p:nvGrpSpPr>
          <p:grpSpPr>
            <a:xfrm>
              <a:off x="0" y="0"/>
              <a:ext cx="943491" cy="943491"/>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620FF"/>
              </a:solidFill>
            </p:spPr>
          </p:sp>
        </p:grpSp>
        <p:sp>
          <p:nvSpPr>
            <p:cNvPr id="27" name="TextBox 27"/>
            <p:cNvSpPr txBox="1"/>
            <p:nvPr/>
          </p:nvSpPr>
          <p:spPr>
            <a:xfrm>
              <a:off x="258266" y="158573"/>
              <a:ext cx="426959" cy="607296"/>
            </a:xfrm>
            <a:prstGeom prst="rect">
              <a:avLst/>
            </a:prstGeom>
          </p:spPr>
          <p:txBody>
            <a:bodyPr lIns="0" tIns="0" rIns="0" bIns="0" rtlCol="0" anchor="t">
              <a:spAutoFit/>
            </a:bodyPr>
            <a:lstStyle/>
            <a:p>
              <a:pPr algn="ctr">
                <a:lnSpc>
                  <a:spcPts val="3774"/>
                </a:lnSpc>
              </a:pPr>
              <a:r>
                <a:rPr lang="en-US" sz="2903">
                  <a:solidFill>
                    <a:srgbClr val="FFFFFF"/>
                  </a:solidFill>
                  <a:latin typeface="Muli Regular"/>
                </a:rPr>
                <a:t>5</a:t>
              </a:r>
            </a:p>
          </p:txBody>
        </p:sp>
      </p:grpSp>
      <p:sp>
        <p:nvSpPr>
          <p:cNvPr id="28" name="TextBox 28"/>
          <p:cNvSpPr txBox="1"/>
          <p:nvPr/>
        </p:nvSpPr>
        <p:spPr>
          <a:xfrm>
            <a:off x="10114716" y="6403613"/>
            <a:ext cx="4926283" cy="767715"/>
          </a:xfrm>
          <a:prstGeom prst="rect">
            <a:avLst/>
          </a:prstGeom>
        </p:spPr>
        <p:txBody>
          <a:bodyPr lIns="0" tIns="0" rIns="0" bIns="0" rtlCol="0" anchor="t">
            <a:spAutoFit/>
          </a:bodyPr>
          <a:lstStyle/>
          <a:p>
            <a:pPr>
              <a:lnSpc>
                <a:spcPts val="6240"/>
              </a:lnSpc>
            </a:pPr>
            <a:r>
              <a:rPr lang="en-US" sz="4800">
                <a:solidFill>
                  <a:srgbClr val="4620FF"/>
                </a:solidFill>
                <a:latin typeface="Muli Regular"/>
              </a:rPr>
              <a:t>Hishita Thakkar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F6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4962" y="1028700"/>
            <a:ext cx="540683" cy="526920"/>
          </a:xfrm>
          <a:prstGeom prst="rect">
            <a:avLst/>
          </a:prstGeom>
        </p:spPr>
      </p:pic>
      <p:sp>
        <p:nvSpPr>
          <p:cNvPr id="3" name="AutoShape 3"/>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pic>
        <p:nvPicPr>
          <p:cNvPr id="4" name="Picture 4"/>
          <p:cNvPicPr>
            <a:picLocks noChangeAspect="1"/>
          </p:cNvPicPr>
          <p:nvPr/>
        </p:nvPicPr>
        <p:blipFill>
          <a:blip r:embed="rId4">
            <a:alphaModFix amt="19999"/>
          </a:blip>
          <a:srcRect l="10286" t="8110" b="8110"/>
          <a:stretch>
            <a:fillRect/>
          </a:stretch>
        </p:blipFill>
        <p:spPr>
          <a:xfrm>
            <a:off x="1645135" y="-74295"/>
            <a:ext cx="16642865" cy="10361295"/>
          </a:xfrm>
          <a:prstGeom prst="rect">
            <a:avLst/>
          </a:prstGeom>
        </p:spPr>
      </p:pic>
      <p:grpSp>
        <p:nvGrpSpPr>
          <p:cNvPr id="5" name="Group 5"/>
          <p:cNvGrpSpPr/>
          <p:nvPr/>
        </p:nvGrpSpPr>
        <p:grpSpPr>
          <a:xfrm>
            <a:off x="2509405" y="956466"/>
            <a:ext cx="13279995" cy="6556865"/>
            <a:chOff x="0" y="-104775"/>
            <a:chExt cx="17706660" cy="8742487"/>
          </a:xfrm>
        </p:grpSpPr>
        <p:sp>
          <p:nvSpPr>
            <p:cNvPr id="6" name="TextBox 6"/>
            <p:cNvSpPr txBox="1"/>
            <p:nvPr/>
          </p:nvSpPr>
          <p:spPr>
            <a:xfrm>
              <a:off x="0" y="3871108"/>
              <a:ext cx="16219471" cy="4766604"/>
            </a:xfrm>
            <a:prstGeom prst="rect">
              <a:avLst/>
            </a:prstGeom>
          </p:spPr>
          <p:txBody>
            <a:bodyPr lIns="0" tIns="0" rIns="0" bIns="0" rtlCol="0" anchor="t">
              <a:spAutoFit/>
            </a:bodyPr>
            <a:lstStyle/>
            <a:p>
              <a:pPr marL="1085683" lvl="1" indent="-542841">
                <a:lnSpc>
                  <a:spcPts val="9705"/>
                </a:lnSpc>
                <a:buFont typeface="Arial"/>
                <a:buChar char="•"/>
              </a:pPr>
              <a:r>
                <a:rPr lang="en-US" sz="5028" dirty="0">
                  <a:solidFill>
                    <a:srgbClr val="5D03C4"/>
                  </a:solidFill>
                  <a:latin typeface="Muli Regular"/>
                </a:rPr>
                <a:t>Introduction</a:t>
              </a:r>
            </a:p>
            <a:p>
              <a:pPr marL="1085683" lvl="1" indent="-542841">
                <a:lnSpc>
                  <a:spcPts val="9705"/>
                </a:lnSpc>
                <a:buFont typeface="Arial"/>
                <a:buChar char="•"/>
              </a:pPr>
              <a:r>
                <a:rPr lang="en-US" sz="5028" dirty="0">
                  <a:solidFill>
                    <a:srgbClr val="5D03C4"/>
                  </a:solidFill>
                  <a:latin typeface="Muli Regular"/>
                </a:rPr>
                <a:t>Feature and services provided</a:t>
              </a:r>
            </a:p>
            <a:p>
              <a:pPr marL="1085683" lvl="1" indent="-542841">
                <a:lnSpc>
                  <a:spcPts val="9705"/>
                </a:lnSpc>
                <a:buFont typeface="Arial"/>
                <a:buChar char="•"/>
              </a:pPr>
              <a:r>
                <a:rPr lang="en-US" sz="5028" dirty="0">
                  <a:solidFill>
                    <a:srgbClr val="5D03C4"/>
                  </a:solidFill>
                  <a:latin typeface="Muli Regular"/>
                </a:rPr>
                <a:t>Overview</a:t>
              </a:r>
            </a:p>
          </p:txBody>
        </p:sp>
        <p:sp>
          <p:nvSpPr>
            <p:cNvPr id="7" name="TextBox 7"/>
            <p:cNvSpPr txBox="1"/>
            <p:nvPr/>
          </p:nvSpPr>
          <p:spPr>
            <a:xfrm>
              <a:off x="42730" y="-104775"/>
              <a:ext cx="17663930" cy="2460970"/>
            </a:xfrm>
            <a:prstGeom prst="rect">
              <a:avLst/>
            </a:prstGeom>
          </p:spPr>
          <p:txBody>
            <a:bodyPr lIns="0" tIns="0" rIns="0" bIns="0" rtlCol="0" anchor="t">
              <a:spAutoFit/>
            </a:bodyPr>
            <a:lstStyle/>
            <a:p>
              <a:pPr>
                <a:lnSpc>
                  <a:spcPts val="15085"/>
                </a:lnSpc>
              </a:pPr>
              <a:r>
                <a:rPr lang="en-US" sz="11604" spc="-232">
                  <a:solidFill>
                    <a:srgbClr val="5D03C4"/>
                  </a:solidFill>
                  <a:latin typeface="Muli Bold"/>
                </a:rPr>
                <a:t>Contents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F6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2758" y="292000"/>
            <a:ext cx="755942" cy="736700"/>
          </a:xfrm>
          <a:prstGeom prst="rect">
            <a:avLst/>
          </a:prstGeom>
        </p:spPr>
      </p:pic>
      <p:sp>
        <p:nvSpPr>
          <p:cNvPr id="3" name="AutoShape 3"/>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pic>
        <p:nvPicPr>
          <p:cNvPr id="4" name="Picture 4"/>
          <p:cNvPicPr>
            <a:picLocks noChangeAspect="1"/>
          </p:cNvPicPr>
          <p:nvPr/>
        </p:nvPicPr>
        <p:blipFill>
          <a:blip r:embed="rId4"/>
          <a:srcRect/>
          <a:stretch>
            <a:fillRect/>
          </a:stretch>
        </p:blipFill>
        <p:spPr>
          <a:xfrm>
            <a:off x="13485312" y="7279524"/>
            <a:ext cx="4505582" cy="3007476"/>
          </a:xfrm>
          <a:prstGeom prst="rect">
            <a:avLst/>
          </a:prstGeom>
        </p:spPr>
      </p:pic>
      <p:sp>
        <p:nvSpPr>
          <p:cNvPr id="5" name="TextBox 5"/>
          <p:cNvSpPr txBox="1"/>
          <p:nvPr/>
        </p:nvSpPr>
        <p:spPr>
          <a:xfrm>
            <a:off x="2209164" y="215800"/>
            <a:ext cx="11815464" cy="1438275"/>
          </a:xfrm>
          <a:prstGeom prst="rect">
            <a:avLst/>
          </a:prstGeom>
        </p:spPr>
        <p:txBody>
          <a:bodyPr lIns="0" tIns="0" rIns="0" bIns="0" rtlCol="0" anchor="t">
            <a:spAutoFit/>
          </a:bodyPr>
          <a:lstStyle/>
          <a:p>
            <a:pPr>
              <a:lnSpc>
                <a:spcPts val="11699"/>
              </a:lnSpc>
            </a:pPr>
            <a:r>
              <a:rPr lang="en-US" sz="8999" spc="-179">
                <a:solidFill>
                  <a:srgbClr val="5D03C4"/>
                </a:solidFill>
                <a:latin typeface="Poppins Medium"/>
              </a:rPr>
              <a:t> Introduction</a:t>
            </a:r>
          </a:p>
        </p:txBody>
      </p:sp>
      <p:sp>
        <p:nvSpPr>
          <p:cNvPr id="6" name="TextBox 6"/>
          <p:cNvSpPr txBox="1"/>
          <p:nvPr/>
        </p:nvSpPr>
        <p:spPr>
          <a:xfrm>
            <a:off x="2598823" y="1835231"/>
            <a:ext cx="13869673" cy="5804285"/>
          </a:xfrm>
          <a:prstGeom prst="rect">
            <a:avLst/>
          </a:prstGeom>
        </p:spPr>
        <p:txBody>
          <a:bodyPr lIns="0" tIns="0" rIns="0" bIns="0" rtlCol="0" anchor="t">
            <a:spAutoFit/>
          </a:bodyPr>
          <a:lstStyle/>
          <a:p>
            <a:pPr>
              <a:lnSpc>
                <a:spcPts val="5109"/>
              </a:lnSpc>
            </a:pPr>
            <a:r>
              <a:rPr lang="en-US" sz="3406">
                <a:solidFill>
                  <a:srgbClr val="5D03C4"/>
                </a:solidFill>
                <a:latin typeface="Poppins Light"/>
              </a:rPr>
              <a:t>There was a time when we used to wave our hands to get into a cab or any public vehicle. It was the most frustrating and embarrassing moment for every one of us. But smartphones and the Internet have somehow revolutionized the work and made it easy for anyone to get a cab at their location.</a:t>
            </a:r>
          </a:p>
          <a:p>
            <a:pPr>
              <a:lnSpc>
                <a:spcPts val="5109"/>
              </a:lnSpc>
            </a:pPr>
            <a:endParaRPr lang="en-US" sz="3406">
              <a:solidFill>
                <a:srgbClr val="5D03C4"/>
              </a:solidFill>
              <a:latin typeface="Poppins Light"/>
            </a:endParaRPr>
          </a:p>
          <a:p>
            <a:pPr>
              <a:lnSpc>
                <a:spcPts val="5109"/>
              </a:lnSpc>
            </a:pPr>
            <a:r>
              <a:rPr lang="en-US" sz="3406">
                <a:solidFill>
                  <a:srgbClr val="5D03C4"/>
                </a:solidFill>
                <a:latin typeface="Poppins Light"/>
              </a:rPr>
              <a:t>The online cab booking apps have transformed the fleet industry as it is one of the best technological advancements that great ideas and vision have offered.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F6EF"/>
        </a:solidFill>
        <a:effectLst/>
      </p:bgPr>
    </p:bg>
    <p:spTree>
      <p:nvGrpSpPr>
        <p:cNvPr id="1" name=""/>
        <p:cNvGrpSpPr/>
        <p:nvPr/>
      </p:nvGrpSpPr>
      <p:grpSpPr>
        <a:xfrm>
          <a:off x="0" y="0"/>
          <a:ext cx="0" cy="0"/>
          <a:chOff x="0" y="0"/>
          <a:chExt cx="0" cy="0"/>
        </a:xfrm>
      </p:grpSpPr>
      <p:sp>
        <p:nvSpPr>
          <p:cNvPr id="2" name="TextBox 2"/>
          <p:cNvSpPr txBox="1"/>
          <p:nvPr/>
        </p:nvSpPr>
        <p:spPr>
          <a:xfrm>
            <a:off x="1891175" y="600010"/>
            <a:ext cx="11815464" cy="1298575"/>
          </a:xfrm>
          <a:prstGeom prst="rect">
            <a:avLst/>
          </a:prstGeom>
        </p:spPr>
        <p:txBody>
          <a:bodyPr lIns="0" tIns="0" rIns="0" bIns="0" rtlCol="0" anchor="t">
            <a:spAutoFit/>
          </a:bodyPr>
          <a:lstStyle/>
          <a:p>
            <a:pPr>
              <a:lnSpc>
                <a:spcPts val="10400"/>
              </a:lnSpc>
            </a:pPr>
            <a:r>
              <a:rPr lang="en-US" sz="8000" spc="-160">
                <a:solidFill>
                  <a:srgbClr val="5D03C4"/>
                </a:solidFill>
                <a:latin typeface="Poppins Medium"/>
              </a:rPr>
              <a:t>Features</a:t>
            </a:r>
          </a:p>
        </p:txBody>
      </p:sp>
      <p:sp>
        <p:nvSpPr>
          <p:cNvPr id="3" name="TextBox 3"/>
          <p:cNvSpPr txBox="1"/>
          <p:nvPr/>
        </p:nvSpPr>
        <p:spPr>
          <a:xfrm>
            <a:off x="1891175" y="2435407"/>
            <a:ext cx="15025813" cy="12301500"/>
          </a:xfrm>
          <a:prstGeom prst="rect">
            <a:avLst/>
          </a:prstGeom>
        </p:spPr>
        <p:txBody>
          <a:bodyPr lIns="0" tIns="0" rIns="0" bIns="0" rtlCol="0" anchor="t">
            <a:spAutoFit/>
          </a:bodyPr>
          <a:lstStyle/>
          <a:p>
            <a:pPr>
              <a:lnSpc>
                <a:spcPts val="5438"/>
              </a:lnSpc>
            </a:pPr>
            <a:r>
              <a:rPr lang="en-US" sz="3625">
                <a:solidFill>
                  <a:srgbClr val="5D03C4"/>
                </a:solidFill>
                <a:latin typeface="Poppins Light"/>
              </a:rPr>
              <a:t>The online ride-hailing market is expected to grow at a CAGR of 10.08% during the period 2020-2025.</a:t>
            </a:r>
            <a:r>
              <a:rPr lang="en-US" sz="3625">
                <a:solidFill>
                  <a:srgbClr val="5D03C4"/>
                </a:solidFill>
                <a:latin typeface="Arimo"/>
              </a:rPr>
              <a:t> </a:t>
            </a:r>
          </a:p>
          <a:p>
            <a:pPr>
              <a:lnSpc>
                <a:spcPts val="5438"/>
              </a:lnSpc>
            </a:pPr>
            <a:endParaRPr lang="en-US" sz="3625">
              <a:solidFill>
                <a:srgbClr val="5D03C4"/>
              </a:solidFill>
              <a:latin typeface="Arimo"/>
            </a:endParaRPr>
          </a:p>
          <a:p>
            <a:pPr>
              <a:lnSpc>
                <a:spcPts val="5438"/>
              </a:lnSpc>
            </a:pPr>
            <a:r>
              <a:rPr lang="en-US" sz="3625">
                <a:solidFill>
                  <a:srgbClr val="5D03C4"/>
                </a:solidFill>
                <a:latin typeface="Arimo"/>
              </a:rPr>
              <a:t>The online cab booking trend is emerging in a futuristic landscape of shared mobility as it offers quick, simple, and affordable transportation facilities to users. Ridesharing app owners connect the driver and rider in real-time through a dedicated app solution. Users can also view the price before confirming the trip. This feature is making online taxi apps popular across the globe</a:t>
            </a: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a:p>
            <a:pPr>
              <a:lnSpc>
                <a:spcPts val="5438"/>
              </a:lnSpc>
            </a:pPr>
            <a:r>
              <a:rPr lang="en-US" sz="3625">
                <a:solidFill>
                  <a:srgbClr val="5D03C4"/>
                </a:solidFill>
                <a:latin typeface="Arimo"/>
              </a:rPr>
              <a:t>13:21</a:t>
            </a: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a:p>
            <a:pPr>
              <a:lnSpc>
                <a:spcPts val="5438"/>
              </a:lnSpc>
            </a:pPr>
            <a:endParaRPr lang="en-US" sz="3625">
              <a:solidFill>
                <a:srgbClr val="5D03C4"/>
              </a:solidFill>
              <a:latin typeface="Arimo"/>
            </a:endParaRP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4962" y="1028700"/>
            <a:ext cx="540683" cy="526920"/>
          </a:xfrm>
          <a:prstGeom prst="rect">
            <a:avLst/>
          </a:prstGeom>
        </p:spPr>
      </p:pic>
      <p:sp>
        <p:nvSpPr>
          <p:cNvPr id="5" name="AutoShape 5"/>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03C4"/>
        </a:solidFill>
        <a:effectLst/>
      </p:bgPr>
    </p:bg>
    <p:spTree>
      <p:nvGrpSpPr>
        <p:cNvPr id="1" name=""/>
        <p:cNvGrpSpPr/>
        <p:nvPr/>
      </p:nvGrpSpPr>
      <p:grpSpPr>
        <a:xfrm>
          <a:off x="0" y="0"/>
          <a:ext cx="0" cy="0"/>
          <a:chOff x="0" y="0"/>
          <a:chExt cx="0" cy="0"/>
        </a:xfrm>
      </p:grpSpPr>
      <p:sp>
        <p:nvSpPr>
          <p:cNvPr id="2" name="TextBox 2"/>
          <p:cNvSpPr txBox="1"/>
          <p:nvPr/>
        </p:nvSpPr>
        <p:spPr>
          <a:xfrm>
            <a:off x="2871628" y="2517486"/>
            <a:ext cx="14387672" cy="2334779"/>
          </a:xfrm>
          <a:prstGeom prst="rect">
            <a:avLst/>
          </a:prstGeom>
        </p:spPr>
        <p:txBody>
          <a:bodyPr lIns="0" tIns="0" rIns="0" bIns="0" rtlCol="0" anchor="t">
            <a:spAutoFit/>
          </a:bodyPr>
          <a:lstStyle/>
          <a:p>
            <a:pPr>
              <a:lnSpc>
                <a:spcPts val="18759"/>
              </a:lnSpc>
            </a:pPr>
            <a:r>
              <a:rPr lang="en-US" sz="14430" spc="-288">
                <a:solidFill>
                  <a:srgbClr val="DFF6EF"/>
                </a:solidFill>
                <a:latin typeface="Poppins Medium"/>
              </a:rPr>
              <a:t>Overview</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4962" y="1028700"/>
            <a:ext cx="540683" cy="526920"/>
          </a:xfrm>
          <a:prstGeom prst="rect">
            <a:avLst/>
          </a:prstGeom>
        </p:spPr>
      </p:pic>
      <p:sp>
        <p:nvSpPr>
          <p:cNvPr id="4" name="AutoShape 4"/>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F6E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4962" y="1028700"/>
            <a:ext cx="540683" cy="526920"/>
          </a:xfrm>
          <a:prstGeom prst="rect">
            <a:avLst/>
          </a:prstGeom>
        </p:spPr>
      </p:pic>
      <p:sp>
        <p:nvSpPr>
          <p:cNvPr id="4" name="AutoShape 4"/>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pic>
        <p:nvPicPr>
          <p:cNvPr id="6" name="Picture 5">
            <a:extLst>
              <a:ext uri="{FF2B5EF4-FFF2-40B4-BE49-F238E27FC236}">
                <a16:creationId xmlns:a16="http://schemas.microsoft.com/office/drawing/2014/main" id="{7315A3A6-23B0-4F78-9CAC-F503CBF3A3C6}"/>
              </a:ext>
            </a:extLst>
          </p:cNvPr>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l="63333"/>
          <a:stretch/>
        </p:blipFill>
        <p:spPr>
          <a:xfrm>
            <a:off x="2971800" y="342900"/>
            <a:ext cx="10896599" cy="90785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03C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t="3336" b="3336"/>
          <a:stretch>
            <a:fillRect/>
          </a:stretch>
        </p:blipFill>
        <p:spPr>
          <a:xfrm>
            <a:off x="1645135" y="-74295"/>
            <a:ext cx="16642865" cy="10361295"/>
          </a:xfrm>
          <a:prstGeom prst="rect">
            <a:avLst/>
          </a:prstGeom>
        </p:spPr>
      </p:pic>
      <p:sp>
        <p:nvSpPr>
          <p:cNvPr id="3" name="TextBox 3"/>
          <p:cNvSpPr txBox="1"/>
          <p:nvPr/>
        </p:nvSpPr>
        <p:spPr>
          <a:xfrm>
            <a:off x="2588875" y="2804650"/>
            <a:ext cx="13110251" cy="5152392"/>
          </a:xfrm>
          <a:prstGeom prst="rect">
            <a:avLst/>
          </a:prstGeom>
        </p:spPr>
        <p:txBody>
          <a:bodyPr lIns="0" tIns="0" rIns="0" bIns="0" rtlCol="0" anchor="t">
            <a:spAutoFit/>
          </a:bodyPr>
          <a:lstStyle/>
          <a:p>
            <a:pPr>
              <a:lnSpc>
                <a:spcPts val="20539"/>
              </a:lnSpc>
            </a:pPr>
            <a:r>
              <a:rPr lang="en-US" sz="15799" spc="-315">
                <a:solidFill>
                  <a:srgbClr val="DFF6EF"/>
                </a:solidFill>
                <a:latin typeface="Poppins Medium"/>
              </a:rPr>
              <a:t>Thank you.</a:t>
            </a:r>
          </a:p>
          <a:p>
            <a:pPr>
              <a:lnSpc>
                <a:spcPts val="20539"/>
              </a:lnSpc>
            </a:pPr>
            <a:endParaRPr lang="en-US" sz="15799" spc="-315">
              <a:solidFill>
                <a:srgbClr val="DFF6EF"/>
              </a:solidFill>
              <a:latin typeface="Poppins Medium"/>
            </a:endParaRP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4962" y="1028700"/>
            <a:ext cx="540683" cy="526920"/>
          </a:xfrm>
          <a:prstGeom prst="rect">
            <a:avLst/>
          </a:prstGeom>
        </p:spPr>
      </p:pic>
      <p:sp>
        <p:nvSpPr>
          <p:cNvPr id="5" name="AutoShape 5"/>
          <p:cNvSpPr/>
          <p:nvPr/>
        </p:nvSpPr>
        <p:spPr>
          <a:xfrm rot="-5400000">
            <a:off x="-3503127" y="5138738"/>
            <a:ext cx="10287000" cy="0"/>
          </a:xfrm>
          <a:prstGeom prst="line">
            <a:avLst/>
          </a:prstGeom>
          <a:ln w="9525" cap="rnd">
            <a:solidFill>
              <a:srgbClr val="242424"/>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213</Words>
  <Application>Microsoft Office PowerPoint</Application>
  <PresentationFormat>Custom</PresentationFormat>
  <Paragraphs>34</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Poppins Medium</vt:lpstr>
      <vt:lpstr>Muli Regular</vt:lpstr>
      <vt:lpstr>Muli Bold</vt:lpstr>
      <vt:lpstr>Arial</vt:lpstr>
      <vt:lpstr>Poppins Light</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MyRide</dc:title>
  <dc:creator>Ritik Wandale</dc:creator>
  <cp:lastModifiedBy>Ritik Wandale</cp:lastModifiedBy>
  <cp:revision>4</cp:revision>
  <dcterms:created xsi:type="dcterms:W3CDTF">2006-08-16T00:00:00Z</dcterms:created>
  <dcterms:modified xsi:type="dcterms:W3CDTF">2021-12-23T08:56:57Z</dcterms:modified>
  <dc:identifier>DAEzVR0h19Q</dc:identifier>
</cp:coreProperties>
</file>